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62" r:id="rId4"/>
    <p:sldId id="259" r:id="rId5"/>
    <p:sldId id="283" r:id="rId6"/>
    <p:sldId id="260" r:id="rId7"/>
    <p:sldId id="257" r:id="rId8"/>
    <p:sldId id="271" r:id="rId9"/>
    <p:sldId id="264" r:id="rId10"/>
    <p:sldId id="261" r:id="rId11"/>
    <p:sldId id="284" r:id="rId12"/>
    <p:sldId id="285" r:id="rId13"/>
    <p:sldId id="286" r:id="rId14"/>
    <p:sldId id="287" r:id="rId15"/>
    <p:sldId id="288" r:id="rId16"/>
    <p:sldId id="269" r:id="rId17"/>
    <p:sldId id="265" r:id="rId18"/>
    <p:sldId id="279" r:id="rId19"/>
    <p:sldId id="280" r:id="rId20"/>
    <p:sldId id="270" r:id="rId21"/>
    <p:sldId id="281" r:id="rId22"/>
    <p:sldId id="274" r:id="rId23"/>
    <p:sldId id="275" r:id="rId24"/>
    <p:sldId id="276" r:id="rId25"/>
    <p:sldId id="277" r:id="rId26"/>
    <p:sldId id="267" r:id="rId27"/>
    <p:sldId id="294" r:id="rId28"/>
    <p:sldId id="293" r:id="rId29"/>
    <p:sldId id="278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25381-480F-FD47-BEEA-0C72CC40E6B7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A3F5F-A3C0-3C4B-A293-2CE2C5EB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22D5FA-CB64-1544-BC7A-3F23C3B0B599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22D5FA-CB64-1544-BC7A-3F23C3B0B599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3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3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5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3E15-82BB-244F-9DF6-E1C0B7CA7BF5}" type="datetimeFigureOut">
              <a:rPr lang="en-US" smtClean="0"/>
              <a:t>17-10-25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err="1" smtClean="0"/>
              <a:t>Thermochronology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Diffusion and Dodson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Clare Warren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Helsinki,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24 October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643" y="5140325"/>
            <a:ext cx="2195513" cy="1504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2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itchFamily="84" charset="0"/>
                <a:ea typeface="Osaka" pitchFamily="84" charset="-128"/>
                <a:cs typeface="Osaka" pitchFamily="84" charset="-128"/>
              </a:rPr>
              <a:t>Linking age to T: Dodson T</a:t>
            </a:r>
            <a:r>
              <a:rPr lang="en-US" baseline="-25000">
                <a:latin typeface="Arial" pitchFamily="84" charset="0"/>
                <a:ea typeface="Osaka" pitchFamily="84" charset="-128"/>
                <a:cs typeface="Osaka" pitchFamily="84" charset="-128"/>
              </a:rPr>
              <a:t>c</a:t>
            </a:r>
            <a:endParaRPr lang="en-US">
              <a:latin typeface="Arial" pitchFamily="84" charset="0"/>
              <a:ea typeface="Osaka" pitchFamily="84" charset="-128"/>
              <a:cs typeface="Osaka" pitchFamily="84" charset="-128"/>
            </a:endParaRPr>
          </a:p>
        </p:txBody>
      </p:sp>
      <p:sp>
        <p:nvSpPr>
          <p:cNvPr id="19458" name="Text Box 11"/>
          <p:cNvSpPr txBox="1">
            <a:spLocks noChangeArrowheads="1"/>
          </p:cNvSpPr>
          <p:nvPr/>
        </p:nvSpPr>
        <p:spPr bwMode="auto">
          <a:xfrm>
            <a:off x="2899690" y="3060998"/>
            <a:ext cx="5069868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600" dirty="0" err="1">
                <a:solidFill>
                  <a:srgbClr val="000000"/>
                </a:solidFill>
              </a:rPr>
              <a:t>T</a:t>
            </a:r>
            <a:r>
              <a:rPr lang="en-GB" sz="3600" baseline="-25000" dirty="0" err="1">
                <a:solidFill>
                  <a:srgbClr val="000000"/>
                </a:solidFill>
              </a:rPr>
              <a:t>c</a:t>
            </a:r>
            <a:r>
              <a:rPr lang="en-GB" sz="3600" dirty="0" smtClean="0">
                <a:solidFill>
                  <a:srgbClr val="000000"/>
                </a:solidFill>
              </a:rPr>
              <a:t>=</a:t>
            </a:r>
            <a:r>
              <a:rPr lang="en-GB" sz="3600" dirty="0" err="1" smtClean="0">
                <a:solidFill>
                  <a:srgbClr val="000000"/>
                </a:solidFill>
              </a:rPr>
              <a:t>E</a:t>
            </a:r>
            <a:r>
              <a:rPr lang="en-GB" sz="3600" baseline="-25000" dirty="0" err="1" smtClean="0">
                <a:solidFill>
                  <a:srgbClr val="000000"/>
                </a:solidFill>
              </a:rPr>
              <a:t>a</a:t>
            </a:r>
            <a:r>
              <a:rPr lang="en-GB" sz="3600" dirty="0" smtClean="0">
                <a:solidFill>
                  <a:srgbClr val="000000"/>
                </a:solidFill>
              </a:rPr>
              <a:t> </a:t>
            </a:r>
            <a:r>
              <a:rPr lang="en-GB" sz="3600" dirty="0">
                <a:solidFill>
                  <a:srgbClr val="000000"/>
                </a:solidFill>
              </a:rPr>
              <a:t>/ </a:t>
            </a:r>
            <a:r>
              <a:rPr lang="en-GB" sz="3600" dirty="0" smtClean="0">
                <a:solidFill>
                  <a:srgbClr val="000000"/>
                </a:solidFill>
              </a:rPr>
              <a:t>[R </a:t>
            </a:r>
            <a:r>
              <a:rPr lang="en-GB" sz="3600" dirty="0" err="1">
                <a:solidFill>
                  <a:srgbClr val="000000"/>
                </a:solidFill>
              </a:rPr>
              <a:t>ln</a:t>
            </a:r>
            <a:r>
              <a:rPr lang="en-GB" sz="3600" dirty="0">
                <a:solidFill>
                  <a:srgbClr val="000000"/>
                </a:solidFill>
              </a:rPr>
              <a:t>(A</a:t>
            </a:r>
            <a:r>
              <a:rPr lang="en-GB" sz="3600" dirty="0">
                <a:solidFill>
                  <a:srgbClr val="000000"/>
                </a:solidFill>
                <a:sym typeface="Symbol" charset="0"/>
              </a:rPr>
              <a:t></a:t>
            </a:r>
            <a:r>
              <a:rPr lang="en-GB" sz="3600" dirty="0">
                <a:solidFill>
                  <a:srgbClr val="000000"/>
                </a:solidFill>
              </a:rPr>
              <a:t>D</a:t>
            </a:r>
            <a:r>
              <a:rPr lang="en-GB" sz="3600" baseline="-25000" dirty="0">
                <a:solidFill>
                  <a:srgbClr val="000000"/>
                </a:solidFill>
              </a:rPr>
              <a:t>0 </a:t>
            </a:r>
            <a:r>
              <a:rPr lang="en-GB" sz="3600" dirty="0">
                <a:solidFill>
                  <a:srgbClr val="000000"/>
                </a:solidFill>
              </a:rPr>
              <a:t>/a</a:t>
            </a:r>
            <a:r>
              <a:rPr lang="en-GB" sz="3600" baseline="30000" dirty="0">
                <a:solidFill>
                  <a:srgbClr val="000000"/>
                </a:solidFill>
              </a:rPr>
              <a:t>2</a:t>
            </a:r>
            <a:r>
              <a:rPr lang="en-GB" sz="3600" dirty="0">
                <a:solidFill>
                  <a:srgbClr val="000000"/>
                </a:solidFill>
              </a:rPr>
              <a:t>)]</a:t>
            </a:r>
            <a:r>
              <a:rPr lang="en-GB" sz="3600" dirty="0"/>
              <a:t>  </a:t>
            </a:r>
          </a:p>
        </p:txBody>
      </p:sp>
      <p:sp>
        <p:nvSpPr>
          <p:cNvPr id="19459" name="Text Box 10"/>
          <p:cNvSpPr txBox="1">
            <a:spLocks noChangeArrowheads="1"/>
          </p:cNvSpPr>
          <p:nvPr/>
        </p:nvSpPr>
        <p:spPr bwMode="auto">
          <a:xfrm>
            <a:off x="5434623" y="6226176"/>
            <a:ext cx="2916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Dodson, CMP, 1973</a:t>
            </a:r>
          </a:p>
        </p:txBody>
      </p:sp>
      <p:pic>
        <p:nvPicPr>
          <p:cNvPr id="19460" name="Picture 7" descr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7" y="1829595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4264185"/>
            <a:ext cx="6276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R = gas </a:t>
            </a:r>
            <a:r>
              <a:rPr lang="en-US" sz="2400" dirty="0" err="1" smtClean="0">
                <a:solidFill>
                  <a:srgbClr val="4F81BD"/>
                </a:solidFill>
              </a:rPr>
              <a:t>constact</a:t>
            </a:r>
            <a:endParaRPr lang="en-US" sz="2400" dirty="0" smtClean="0">
              <a:solidFill>
                <a:srgbClr val="4F81BD"/>
              </a:solidFill>
            </a:endParaRPr>
          </a:p>
          <a:p>
            <a:r>
              <a:rPr lang="en-US" sz="2400" dirty="0" err="1" smtClean="0">
                <a:solidFill>
                  <a:srgbClr val="4F81BD"/>
                </a:solidFill>
              </a:rPr>
              <a:t>E</a:t>
            </a:r>
            <a:r>
              <a:rPr lang="en-US" sz="2400" baseline="-25000" dirty="0" err="1" smtClean="0">
                <a:solidFill>
                  <a:srgbClr val="4F81BD"/>
                </a:solidFill>
              </a:rPr>
              <a:t>a</a:t>
            </a:r>
            <a:r>
              <a:rPr lang="en-US" sz="2400" dirty="0" smtClean="0">
                <a:solidFill>
                  <a:srgbClr val="4F81BD"/>
                </a:solidFill>
              </a:rPr>
              <a:t>= activation energy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A = shape factor (line, plane, sphere)</a:t>
            </a:r>
          </a:p>
          <a:p>
            <a:r>
              <a:rPr lang="en-US" sz="2400" dirty="0" err="1" smtClean="0">
                <a:solidFill>
                  <a:srgbClr val="4F81BD"/>
                </a:solidFill>
              </a:rPr>
              <a:t>τ</a:t>
            </a:r>
            <a:r>
              <a:rPr lang="en-US" sz="2400" dirty="0" smtClean="0">
                <a:solidFill>
                  <a:srgbClr val="4F81BD"/>
                </a:solidFill>
              </a:rPr>
              <a:t>= time constant  with which D diminishes with T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D</a:t>
            </a:r>
            <a:r>
              <a:rPr lang="en-US" sz="2400" baseline="-25000" dirty="0" smtClean="0">
                <a:solidFill>
                  <a:srgbClr val="4F81BD"/>
                </a:solidFill>
              </a:rPr>
              <a:t>0</a:t>
            </a:r>
            <a:r>
              <a:rPr lang="en-US" sz="2400" dirty="0" smtClean="0">
                <a:solidFill>
                  <a:srgbClr val="4F81BD"/>
                </a:solidFill>
              </a:rPr>
              <a:t> = diffusion coefficient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a = diffusion radius</a:t>
            </a:r>
            <a:endParaRPr lang="en-US" sz="2400" dirty="0">
              <a:solidFill>
                <a:srgbClr val="4F81B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8382" y="3971797"/>
            <a:ext cx="3049432" cy="5847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GB" sz="3200" dirty="0">
                <a:sym typeface="Symbol" charset="0"/>
              </a:rPr>
              <a:t> = </a:t>
            </a:r>
            <a:r>
              <a:rPr lang="en-GB" sz="3200" dirty="0" smtClean="0">
                <a:sym typeface="Symbol" charset="0"/>
              </a:rPr>
              <a:t>RT</a:t>
            </a:r>
            <a:r>
              <a:rPr lang="en-GB" sz="3200" baseline="30000" dirty="0" smtClean="0">
                <a:sym typeface="Symbol" charset="0"/>
              </a:rPr>
              <a:t>2</a:t>
            </a:r>
            <a:r>
              <a:rPr lang="en-GB" sz="3200" dirty="0">
                <a:sym typeface="Symbol" charset="0"/>
              </a:rPr>
              <a:t>/(E </a:t>
            </a:r>
            <a:r>
              <a:rPr lang="en-GB" sz="3200" dirty="0" err="1">
                <a:sym typeface="Symbol" charset="0"/>
              </a:rPr>
              <a:t>dT</a:t>
            </a:r>
            <a:r>
              <a:rPr lang="en-GB" sz="3200" dirty="0">
                <a:sym typeface="Symbol" charset="0"/>
              </a:rPr>
              <a:t>/</a:t>
            </a:r>
            <a:r>
              <a:rPr lang="en-GB" sz="3200" dirty="0" err="1">
                <a:sym typeface="Symbol" charset="0"/>
              </a:rPr>
              <a:t>dt</a:t>
            </a:r>
            <a:r>
              <a:rPr lang="en-GB" sz="3200" dirty="0">
                <a:sym typeface="Symbol" charset="0"/>
              </a:rPr>
              <a:t>)</a:t>
            </a:r>
            <a:r>
              <a:rPr lang="en-GB" sz="32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064487" y="2250649"/>
            <a:ext cx="38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Note: Mistake in abstract of Dodson paper: </a:t>
            </a:r>
            <a:r>
              <a:rPr lang="en-US" dirty="0" err="1" smtClean="0">
                <a:solidFill>
                  <a:schemeClr val="accent1"/>
                </a:solidFill>
              </a:rPr>
              <a:t>E</a:t>
            </a:r>
            <a:r>
              <a:rPr lang="en-US" baseline="-25000" dirty="0" err="1" smtClean="0">
                <a:solidFill>
                  <a:schemeClr val="accent1"/>
                </a:solidFill>
              </a:rPr>
              <a:t>a</a:t>
            </a:r>
            <a:r>
              <a:rPr lang="en-US" dirty="0" smtClean="0">
                <a:solidFill>
                  <a:schemeClr val="accent1"/>
                </a:solidFill>
              </a:rPr>
              <a:t> and R transposed!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2182" y="4603004"/>
            <a:ext cx="31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F81BD"/>
                </a:solidFill>
              </a:rPr>
              <a:t>Note: </a:t>
            </a:r>
            <a:r>
              <a:rPr lang="en-US" dirty="0" err="1" smtClean="0">
                <a:solidFill>
                  <a:srgbClr val="4F81BD"/>
                </a:solidFill>
              </a:rPr>
              <a:t>dT</a:t>
            </a:r>
            <a:r>
              <a:rPr lang="en-US" dirty="0" smtClean="0">
                <a:solidFill>
                  <a:srgbClr val="4F81BD"/>
                </a:solidFill>
              </a:rPr>
              <a:t>/</a:t>
            </a:r>
            <a:r>
              <a:rPr lang="en-US" dirty="0" err="1" smtClean="0">
                <a:solidFill>
                  <a:srgbClr val="4F81BD"/>
                </a:solidFill>
              </a:rPr>
              <a:t>dt</a:t>
            </a:r>
            <a:r>
              <a:rPr lang="en-US" dirty="0" smtClean="0">
                <a:solidFill>
                  <a:srgbClr val="4F81BD"/>
                </a:solidFill>
              </a:rPr>
              <a:t> must be decreasing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6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9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80948" y="65376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481456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8538" y="150804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259285" y="13743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911573" y="18702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270538" y="8622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263602" y="24384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270538" y="32191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508538" y="346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57408" y="820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11016" y="12212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342308" y="29791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368216" y="16784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467626" y="19457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723663" y="40993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07808" y="406593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83933" y="31408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342308" y="7118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00921" y="15751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341133" y="20612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37107" y="249652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11789" y="40612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706539" y="283800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718261" y="22291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93533" y="110946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92334" y="21680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383220" y="124839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466450" y="7163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673773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466450" y="3591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108043" y="284148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145220" y="17088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82491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66450" y="236283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348827" y="22323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416017" y="-22350"/>
            <a:ext cx="146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</a:t>
            </a:r>
          </a:p>
          <a:p>
            <a:r>
              <a:rPr lang="en-US" dirty="0" smtClean="0"/>
              <a:t>-3-3-3</a:t>
            </a:r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229253" y="4067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440575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499650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95782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902567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82490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88474" y="10949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576551" y="9456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91709" y="17629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49791" y="25868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60244" y="16564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11957" y="268983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17026" y="40804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88400" y="40367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339109" y="188269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49791" y="364791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80948" y="65376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481456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8538" y="150804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259285" y="13743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911573" y="18702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270538" y="8622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263602" y="24384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270538" y="32191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508538" y="346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57408" y="820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11016" y="12212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342308" y="29791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368216" y="16784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467626" y="19457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723663" y="40993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07808" y="406593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83933" y="31408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342308" y="7118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00921" y="15751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341133" y="20612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37107" y="249652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11789" y="40612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706539" y="283800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718261" y="22291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93533" y="110946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92334" y="21680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383220" y="124839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466450" y="7163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673773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466450" y="3591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108043" y="284148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145220" y="17088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82491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66450" y="236283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348827" y="22323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416017" y="-22350"/>
            <a:ext cx="146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</a:t>
            </a:r>
          </a:p>
          <a:p>
            <a:r>
              <a:rPr lang="en-US" dirty="0" smtClean="0"/>
              <a:t>-3-3-3</a:t>
            </a:r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229253" y="4067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440575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499650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95782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902567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82490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7098884" y="639284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99392" y="9400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326474" y="149356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077221" y="135987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729509" y="18557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88474" y="84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213791" y="40783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088474" y="32046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7326474" y="345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675344" y="80639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728952" y="12067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160244" y="29646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186152" y="16639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285562" y="193130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541599" y="4084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025744" y="40514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701869" y="31263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60244" y="697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718857" y="15606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8159069" y="20468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255043" y="2482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7129725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7524475" y="28235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536197" y="22146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8311469" y="10949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910270" y="21535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01156" y="123391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8284386" y="7018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491709" y="122142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284386" y="35765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925979" y="282700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7963156" y="169438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7900427" y="9400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8284386" y="23483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166763" y="221789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8047189" y="405292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258511" y="406965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317586" y="406965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8513718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7720503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7900426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7103149" y="24156"/>
            <a:ext cx="181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10+10+10+10+10</a:t>
            </a:r>
          </a:p>
          <a:p>
            <a:r>
              <a:rPr lang="en-US" dirty="0" smtClean="0"/>
              <a:t>-3-3-3-3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Remember minerals have different lattice properties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608" r="20936"/>
          <a:stretch/>
        </p:blipFill>
        <p:spPr>
          <a:xfrm>
            <a:off x="457200" y="1766853"/>
            <a:ext cx="2984500" cy="3760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1920875"/>
            <a:ext cx="3206750" cy="320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6371709"/>
            <a:ext cx="408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Images: </a:t>
            </a:r>
            <a:r>
              <a:rPr lang="en-US" dirty="0" err="1" smtClean="0"/>
              <a:t>ruby.colorado.edu</a:t>
            </a:r>
            <a:r>
              <a:rPr lang="en-US" dirty="0" smtClean="0"/>
              <a:t> and </a:t>
            </a:r>
            <a:r>
              <a:rPr lang="en-US" dirty="0" err="1" smtClean="0"/>
              <a:t>uwgb.edu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5500" y="5826125"/>
            <a:ext cx="293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Mica: cylinder (2D)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175250" y="5826125"/>
            <a:ext cx="330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Feldspar: sphere (3D)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33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626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</a:t>
            </a:r>
            <a:r>
              <a:rPr lang="en-US" dirty="0" smtClean="0"/>
              <a:t> Spreadsheet for muscovite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825" y="1476375"/>
            <a:ext cx="8350250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Constants:</a:t>
            </a:r>
          </a:p>
          <a:p>
            <a:r>
              <a:rPr lang="en-US" sz="2800" dirty="0" smtClean="0"/>
              <a:t>R = 1.986 x 10</a:t>
            </a:r>
            <a:r>
              <a:rPr lang="en-US" sz="2800" baseline="30000" dirty="0" smtClean="0"/>
              <a:t>-3 </a:t>
            </a:r>
            <a:r>
              <a:rPr lang="en-US" sz="2800" dirty="0" smtClean="0"/>
              <a:t>kcal/K/</a:t>
            </a:r>
            <a:r>
              <a:rPr lang="en-US" sz="2800" dirty="0" err="1" smtClean="0"/>
              <a:t>mol</a:t>
            </a:r>
            <a:endParaRPr lang="en-US" sz="2800" dirty="0" smtClean="0"/>
          </a:p>
          <a:p>
            <a:r>
              <a:rPr lang="en-US" sz="2800" dirty="0" smtClean="0"/>
              <a:t>D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= 2.3 cm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 (Harrison et al., 2009)</a:t>
            </a:r>
          </a:p>
          <a:p>
            <a:r>
              <a:rPr lang="en-US" sz="2800" dirty="0" smtClean="0"/>
              <a:t>E</a:t>
            </a:r>
            <a:r>
              <a:rPr lang="en-US" sz="2800" baseline="-25000" dirty="0" smtClean="0"/>
              <a:t>A</a:t>
            </a:r>
            <a:r>
              <a:rPr lang="en-US" sz="2800" dirty="0" smtClean="0"/>
              <a:t>= 63 kcal mol</a:t>
            </a:r>
            <a:r>
              <a:rPr lang="en-US" sz="2800" baseline="30000" dirty="0" smtClean="0"/>
              <a:t>-1</a:t>
            </a:r>
            <a:endParaRPr lang="en-US" sz="2800" dirty="0" smtClean="0"/>
          </a:p>
          <a:p>
            <a:r>
              <a:rPr lang="en-US" sz="2800" dirty="0" smtClean="0"/>
              <a:t>A = 27 for cylinder</a:t>
            </a:r>
          </a:p>
          <a:p>
            <a:endParaRPr lang="en-US" sz="2800" dirty="0"/>
          </a:p>
          <a:p>
            <a:r>
              <a:rPr lang="en-US" sz="2800" dirty="0" smtClean="0"/>
              <a:t>Let’s use a grain radius of 0.05 cm</a:t>
            </a:r>
          </a:p>
          <a:p>
            <a:r>
              <a:rPr lang="en-US" sz="2800" dirty="0" smtClean="0"/>
              <a:t>And a cooling rate of 10 K Ma</a:t>
            </a:r>
            <a:r>
              <a:rPr lang="en-US" sz="2800" baseline="30000" dirty="0" smtClean="0"/>
              <a:t>-1 </a:t>
            </a:r>
            <a:r>
              <a:rPr lang="en-US" sz="2800" dirty="0" smtClean="0"/>
              <a:t>(convert to K 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smtClean="0"/>
              <a:t>What is T</a:t>
            </a:r>
            <a:r>
              <a:rPr lang="en-US" sz="2800" baseline="-25000" dirty="0"/>
              <a:t>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Hint: you will need to iterate.  Choose a starting temperature to calculate </a:t>
            </a:r>
            <a:r>
              <a:rPr lang="en-GB" sz="2800" dirty="0" smtClean="0">
                <a:sym typeface="Symbol" charset="0"/>
              </a:rPr>
              <a:t>, then iterate from that value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795189" y="2892179"/>
            <a:ext cx="4941602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600" dirty="0" err="1">
                <a:solidFill>
                  <a:srgbClr val="FF0000"/>
                </a:solidFill>
              </a:rPr>
              <a:t>T</a:t>
            </a:r>
            <a:r>
              <a:rPr lang="en-GB" sz="3600" baseline="-25000" dirty="0" err="1">
                <a:solidFill>
                  <a:srgbClr val="FF0000"/>
                </a:solidFill>
              </a:rPr>
              <a:t>c</a:t>
            </a:r>
            <a:r>
              <a:rPr lang="en-GB" sz="3600" dirty="0" smtClean="0"/>
              <a:t>=</a:t>
            </a:r>
            <a:r>
              <a:rPr lang="en-GB" sz="3600" dirty="0" err="1" smtClean="0">
                <a:solidFill>
                  <a:srgbClr val="999999"/>
                </a:solidFill>
              </a:rPr>
              <a:t>E</a:t>
            </a:r>
            <a:r>
              <a:rPr lang="en-GB" sz="3600" baseline="-25000" dirty="0" err="1" smtClean="0">
                <a:solidFill>
                  <a:srgbClr val="999999"/>
                </a:solidFill>
              </a:rPr>
              <a:t>a</a:t>
            </a:r>
            <a:r>
              <a:rPr lang="en-GB" sz="3600" dirty="0" smtClean="0"/>
              <a:t> </a:t>
            </a:r>
            <a:r>
              <a:rPr lang="en-GB" sz="3600" dirty="0"/>
              <a:t>/ </a:t>
            </a:r>
            <a:r>
              <a:rPr lang="en-GB" sz="3600" dirty="0" smtClean="0"/>
              <a:t>[</a:t>
            </a:r>
            <a:r>
              <a:rPr lang="en-GB" sz="3600" dirty="0" smtClean="0">
                <a:solidFill>
                  <a:srgbClr val="999999"/>
                </a:solidFill>
              </a:rPr>
              <a:t>R</a:t>
            </a:r>
            <a:r>
              <a:rPr lang="en-GB" sz="3600" dirty="0" smtClean="0"/>
              <a:t> </a:t>
            </a:r>
            <a:r>
              <a:rPr lang="en-GB" sz="3600" dirty="0" err="1"/>
              <a:t>ln</a:t>
            </a:r>
            <a:r>
              <a:rPr lang="en-GB" sz="3600" dirty="0"/>
              <a:t>(</a:t>
            </a:r>
            <a:r>
              <a:rPr lang="en-GB" sz="3600" dirty="0">
                <a:solidFill>
                  <a:srgbClr val="999999"/>
                </a:solidFill>
              </a:rPr>
              <a:t>A</a:t>
            </a:r>
            <a:r>
              <a:rPr lang="en-GB" sz="3600" dirty="0">
                <a:solidFill>
                  <a:srgbClr val="FF0000"/>
                </a:solidFill>
                <a:sym typeface="Symbol" charset="0"/>
              </a:rPr>
              <a:t></a:t>
            </a:r>
            <a:r>
              <a:rPr lang="en-GB" sz="3600" dirty="0">
                <a:solidFill>
                  <a:srgbClr val="999999"/>
                </a:solidFill>
              </a:rPr>
              <a:t>D</a:t>
            </a:r>
            <a:r>
              <a:rPr lang="en-GB" sz="3600" baseline="-25000" dirty="0">
                <a:solidFill>
                  <a:srgbClr val="999999"/>
                </a:solidFill>
              </a:rPr>
              <a:t>0</a:t>
            </a:r>
            <a:r>
              <a:rPr lang="en-GB" sz="3600" baseline="-25000" dirty="0"/>
              <a:t> </a:t>
            </a:r>
            <a:r>
              <a:rPr lang="en-GB" sz="3600" dirty="0"/>
              <a:t>/</a:t>
            </a:r>
            <a:r>
              <a:rPr lang="en-GB" sz="3600" dirty="0">
                <a:solidFill>
                  <a:srgbClr val="FF0000"/>
                </a:solidFill>
              </a:rPr>
              <a:t>a</a:t>
            </a:r>
            <a:r>
              <a:rPr lang="en-GB" sz="3600" baseline="30000" dirty="0"/>
              <a:t>2</a:t>
            </a:r>
            <a:r>
              <a:rPr lang="en-GB" sz="3600" dirty="0"/>
              <a:t>)</a:t>
            </a:r>
            <a:r>
              <a:rPr lang="en-GB" sz="3600" dirty="0" smtClean="0"/>
              <a:t>]</a:t>
            </a:r>
          </a:p>
          <a:p>
            <a:pPr algn="ctr"/>
            <a:r>
              <a:rPr lang="en-GB" sz="3600" dirty="0" smtClean="0">
                <a:sym typeface="Symbol" charset="0"/>
              </a:rPr>
              <a:t> = </a:t>
            </a:r>
            <a:r>
              <a:rPr lang="en-GB" sz="3600" dirty="0" smtClean="0">
                <a:sym typeface="Symbol" charset="0"/>
              </a:rPr>
              <a:t>RT</a:t>
            </a:r>
            <a:r>
              <a:rPr lang="en-GB" sz="3600" baseline="30000" dirty="0" smtClean="0">
                <a:sym typeface="Symbol" charset="0"/>
              </a:rPr>
              <a:t>2</a:t>
            </a:r>
            <a:r>
              <a:rPr lang="en-GB" sz="3600" dirty="0" smtClean="0">
                <a:sym typeface="Symbol" charset="0"/>
              </a:rPr>
              <a:t>/(</a:t>
            </a:r>
            <a:r>
              <a:rPr lang="en-GB" sz="3600" dirty="0" err="1" smtClean="0">
                <a:sym typeface="Symbol" charset="0"/>
              </a:rPr>
              <a:t>E</a:t>
            </a:r>
            <a:r>
              <a:rPr lang="en-GB" sz="3600" baseline="-25000" dirty="0" err="1" smtClean="0">
                <a:sym typeface="Symbol" charset="0"/>
              </a:rPr>
              <a:t>a</a:t>
            </a:r>
            <a:r>
              <a:rPr lang="en-GB" sz="3600" dirty="0" smtClean="0">
                <a:sym typeface="Symbol" charset="0"/>
              </a:rPr>
              <a:t> </a:t>
            </a:r>
            <a:r>
              <a:rPr lang="en-GB" sz="3600" dirty="0" err="1" smtClean="0">
                <a:sym typeface="Symbol" charset="0"/>
              </a:rPr>
              <a:t>dT</a:t>
            </a:r>
            <a:r>
              <a:rPr lang="en-GB" sz="3600" dirty="0" smtClean="0">
                <a:sym typeface="Symbol" charset="0"/>
              </a:rPr>
              <a:t>/</a:t>
            </a:r>
            <a:r>
              <a:rPr lang="en-GB" sz="3600" dirty="0" err="1" smtClean="0">
                <a:sym typeface="Symbol" charset="0"/>
              </a:rPr>
              <a:t>dt</a:t>
            </a:r>
            <a:r>
              <a:rPr lang="en-GB" sz="3600" dirty="0" smtClean="0">
                <a:sym typeface="Symbol" charset="0"/>
              </a:rPr>
              <a:t>)</a:t>
            </a:r>
            <a:r>
              <a:rPr lang="en-GB" sz="36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24314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119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calculate and plot a graph of: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489201"/>
            <a:ext cx="8229600" cy="3670300"/>
          </a:xfrm>
        </p:spPr>
        <p:txBody>
          <a:bodyPr/>
          <a:lstStyle/>
          <a:p>
            <a:r>
              <a:rPr lang="en-US" dirty="0" smtClean="0"/>
              <a:t>Closure T for muscovite for cooling rates from 0.01 to 100 K Ma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For grain radii of 0.001 to 1 cm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9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this spreadsheet to calculate </a:t>
            </a:r>
            <a:r>
              <a:rPr lang="en-US" dirty="0" err="1" smtClean="0"/>
              <a:t>Tc</a:t>
            </a:r>
            <a:r>
              <a:rPr lang="en-US" dirty="0" smtClean="0"/>
              <a:t> of:</a:t>
            </a:r>
          </a:p>
          <a:p>
            <a:r>
              <a:rPr lang="en-US" dirty="0" err="1" smtClean="0"/>
              <a:t>Ar</a:t>
            </a:r>
            <a:r>
              <a:rPr lang="en-US" dirty="0" smtClean="0"/>
              <a:t> in other minerals</a:t>
            </a:r>
          </a:p>
          <a:p>
            <a:r>
              <a:rPr lang="en-US" dirty="0" smtClean="0"/>
              <a:t>He in other minerals</a:t>
            </a:r>
          </a:p>
          <a:p>
            <a:r>
              <a:rPr lang="en-US" dirty="0" smtClean="0"/>
              <a:t>Pb in other minerals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Basically diffusion of any radiogenically-produced element in any mineral.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will gain an understanding of:</a:t>
            </a:r>
          </a:p>
          <a:p>
            <a:pPr lvl="1"/>
            <a:r>
              <a:rPr lang="en-US" dirty="0" smtClean="0"/>
              <a:t>Diffusion in minerals and rocks</a:t>
            </a:r>
          </a:p>
          <a:p>
            <a:pPr lvl="1"/>
            <a:r>
              <a:rPr lang="en-US" dirty="0" smtClean="0"/>
              <a:t>Closure temperature</a:t>
            </a:r>
          </a:p>
          <a:p>
            <a:pPr lvl="1"/>
            <a:r>
              <a:rPr lang="en-US"/>
              <a:t>The assumptions behind the Dodson T</a:t>
            </a:r>
            <a:r>
              <a:rPr lang="en-US" baseline="-25000"/>
              <a:t>C</a:t>
            </a:r>
            <a:r>
              <a:rPr lang="en-US"/>
              <a:t> </a:t>
            </a:r>
            <a:r>
              <a:rPr lang="en-US" smtClean="0"/>
              <a:t>formulation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Calculate closure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shot 2017-10-20 10.1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183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9250" y="498475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750" y="6298168"/>
            <a:ext cx="421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been updated by Harrison et al., 2009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2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4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approximations are involved in using T</a:t>
            </a:r>
            <a:r>
              <a:rPr lang="en-US" baseline="-25000" dirty="0" smtClean="0"/>
              <a:t>C </a:t>
            </a:r>
            <a:r>
              <a:rPr lang="en-US" dirty="0" smtClean="0"/>
              <a:t>to link age to temperature?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initial Ar in grain 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3168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initial Ar in grain </a:t>
            </a:r>
          </a:p>
          <a:p>
            <a:pPr eaLnBrk="1" hangingPunct="1"/>
            <a:r>
              <a:rPr lang="en-US">
                <a:latin typeface="Calibri" charset="0"/>
              </a:rPr>
              <a:t>Thermally-activated volume diffusion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grpSp>
        <p:nvGrpSpPr>
          <p:cNvPr id="22531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2533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2342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4585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</p:txBody>
      </p:sp>
      <p:grpSp>
        <p:nvGrpSpPr>
          <p:cNvPr id="24580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24583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96984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8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96259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96266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3864494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  <a:p>
            <a:pPr eaLnBrk="1" hangingPunct="1"/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crystallisation</a:t>
            </a:r>
            <a:r>
              <a:rPr lang="en-US" dirty="0">
                <a:latin typeface="Calibri" charset="0"/>
              </a:rPr>
              <a:t> &gt;&gt; </a:t>
            </a:r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closure</a:t>
            </a:r>
            <a:endParaRPr lang="en-US" dirty="0">
              <a:latin typeface="Calibri" charset="0"/>
            </a:endParaRPr>
          </a:p>
        </p:txBody>
      </p:sp>
      <p:grpSp>
        <p:nvGrpSpPr>
          <p:cNvPr id="96267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96268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96270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394648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17501" y="404813"/>
            <a:ext cx="8175870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>
              <a:defRPr/>
            </a:pPr>
            <a:r>
              <a:rPr lang="en-US" sz="4000" dirty="0" smtClean="0">
                <a:solidFill>
                  <a:schemeClr val="tx1"/>
                </a:solidFill>
                <a:latin typeface="Arial" charset="0"/>
              </a:rPr>
              <a:t>Dodson: Specific 1/T cooling path</a:t>
            </a:r>
            <a:endParaRPr lang="en-US" sz="4000" baseline="300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0722" name="Picture 6" descr="Fig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76438"/>
            <a:ext cx="5172808" cy="426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7"/>
          <p:cNvSpPr txBox="1">
            <a:spLocks noChangeArrowheads="1"/>
          </p:cNvSpPr>
          <p:nvPr/>
        </p:nvSpPr>
        <p:spPr bwMode="auto">
          <a:xfrm>
            <a:off x="6899031" y="3284538"/>
            <a:ext cx="211601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normal assumption</a:t>
            </a:r>
          </a:p>
        </p:txBody>
      </p:sp>
      <p:sp>
        <p:nvSpPr>
          <p:cNvPr id="30724" name="TextBox 8"/>
          <p:cNvSpPr txBox="1">
            <a:spLocks noChangeArrowheads="1"/>
          </p:cNvSpPr>
          <p:nvPr/>
        </p:nvSpPr>
        <p:spPr bwMode="auto">
          <a:xfrm>
            <a:off x="6846277" y="4437063"/>
            <a:ext cx="229772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The Dodson solution requirement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601308" y="4365625"/>
            <a:ext cx="2325565" cy="2159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637943" y="3749675"/>
            <a:ext cx="2261088" cy="4476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012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the Dodson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concentration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Where does the time dependence sit? </a:t>
            </a:r>
            <a:endParaRPr lang="en-US" dirty="0"/>
          </a:p>
        </p:txBody>
      </p:sp>
      <p:pic>
        <p:nvPicPr>
          <p:cNvPr id="4" name="Picture 7" descr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6" y="2297508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3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the Dodson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09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Initially, concentration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Where does the time dependence sit? </a:t>
            </a:r>
          </a:p>
          <a:p>
            <a:pPr lvl="1"/>
            <a:r>
              <a:rPr lang="en-US" dirty="0" smtClean="0"/>
              <a:t>In S (source term)</a:t>
            </a:r>
          </a:p>
          <a:p>
            <a:pPr lvl="1"/>
            <a:r>
              <a:rPr lang="en-US" dirty="0" smtClean="0"/>
              <a:t>In D =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 / RT)  (temperature linked to time)</a:t>
            </a:r>
          </a:p>
          <a:p>
            <a:pPr lvl="1"/>
            <a:r>
              <a:rPr lang="en-US" dirty="0" smtClean="0"/>
              <a:t>Analytical solution possible if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/RT is linear with time</a:t>
            </a:r>
          </a:p>
          <a:p>
            <a:pPr lvl="1"/>
            <a:r>
              <a:rPr lang="en-US" dirty="0" err="1" smtClean="0"/>
              <a:t>i.e</a:t>
            </a:r>
            <a:r>
              <a:rPr lang="en-US" dirty="0" smtClean="0"/>
              <a:t> a 1/time temperature dependence (messy!)</a:t>
            </a:r>
            <a:endParaRPr lang="en-US" dirty="0"/>
          </a:p>
        </p:txBody>
      </p:sp>
      <p:pic>
        <p:nvPicPr>
          <p:cNvPr id="4" name="Picture 7" descr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6" y="2280796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4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6634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640013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  <a:p>
            <a:pPr eaLnBrk="1" hangingPunct="1"/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crystallisation</a:t>
            </a:r>
            <a:r>
              <a:rPr lang="en-US" dirty="0">
                <a:latin typeface="Calibri" charset="0"/>
              </a:rPr>
              <a:t> &gt;&gt; </a:t>
            </a:r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closure</a:t>
            </a:r>
            <a:endParaRPr lang="en-US" baseline="-25000" dirty="0">
              <a:latin typeface="Calibri" charset="0"/>
            </a:endParaRPr>
          </a:p>
        </p:txBody>
      </p:sp>
      <p:grpSp>
        <p:nvGrpSpPr>
          <p:cNvPr id="26628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26632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26630" name="TextBox 15"/>
          <p:cNvSpPr txBox="1">
            <a:spLocks noChangeArrowheads="1"/>
          </p:cNvSpPr>
          <p:nvPr/>
        </p:nvSpPr>
        <p:spPr bwMode="auto">
          <a:xfrm>
            <a:off x="457200" y="3035300"/>
            <a:ext cx="7953375" cy="230832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 err="1">
                <a:solidFill>
                  <a:srgbClr val="FF0000"/>
                </a:solidFill>
              </a:rPr>
              <a:t>Shouldn</a:t>
            </a:r>
            <a:r>
              <a:rPr lang="en-GB" sz="3600" b="1" dirty="0">
                <a:solidFill>
                  <a:srgbClr val="FF0000"/>
                </a:solidFill>
              </a:rPr>
              <a:t>’</a:t>
            </a:r>
            <a:r>
              <a:rPr lang="en-US" altLang="ja-JP" sz="3600" b="1" dirty="0">
                <a:solidFill>
                  <a:srgbClr val="FF0000"/>
                </a:solidFill>
              </a:rPr>
              <a:t>t use Dodson</a:t>
            </a:r>
            <a:r>
              <a:rPr lang="en-GB" sz="3600" b="1" dirty="0">
                <a:solidFill>
                  <a:srgbClr val="FF0000"/>
                </a:solidFill>
              </a:rPr>
              <a:t>’</a:t>
            </a:r>
            <a:r>
              <a:rPr lang="en-US" altLang="ja-JP" sz="3600" b="1" dirty="0">
                <a:solidFill>
                  <a:srgbClr val="FF0000"/>
                </a:solidFill>
              </a:rPr>
              <a:t>s formulation</a:t>
            </a:r>
          </a:p>
          <a:p>
            <a:pPr algn="ctr" eaLnBrk="1" hangingPunct="1"/>
            <a:r>
              <a:rPr lang="en-US" sz="3600" dirty="0">
                <a:solidFill>
                  <a:srgbClr val="FF0000"/>
                </a:solidFill>
              </a:rPr>
              <a:t>unless these assumptions are </a:t>
            </a:r>
            <a:r>
              <a:rPr lang="en-US" sz="3600" dirty="0" smtClean="0">
                <a:solidFill>
                  <a:srgbClr val="FF0000"/>
                </a:solidFill>
              </a:rPr>
              <a:t>satisfied</a:t>
            </a:r>
          </a:p>
          <a:p>
            <a:pPr algn="ctr" eaLnBrk="1" hangingPunct="1"/>
            <a:endParaRPr lang="en-US" sz="3600" b="1" dirty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3600" b="1" dirty="0" smtClean="0">
                <a:solidFill>
                  <a:srgbClr val="FF0000"/>
                </a:solidFill>
              </a:rPr>
              <a:t>How can we tell?  That’s up next</a:t>
            </a:r>
            <a:r>
              <a:rPr lang="is-IS" sz="3600" b="1" dirty="0" smtClean="0">
                <a:solidFill>
                  <a:srgbClr val="FF0000"/>
                </a:solidFill>
              </a:rPr>
              <a:t>…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4528" name="Rectangle 16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392638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1943100"/>
            <a:ext cx="6036291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8500" y="6250543"/>
            <a:ext cx="181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74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gain an understanding of:</a:t>
            </a:r>
          </a:p>
          <a:p>
            <a:pPr lvl="1"/>
            <a:r>
              <a:rPr lang="en-US" dirty="0" smtClean="0"/>
              <a:t>Diffusion in minerals and rocks</a:t>
            </a:r>
          </a:p>
          <a:p>
            <a:pPr lvl="1"/>
            <a:r>
              <a:rPr lang="en-US" dirty="0" smtClean="0"/>
              <a:t>Closure temperature</a:t>
            </a:r>
          </a:p>
          <a:p>
            <a:pPr lvl="1"/>
            <a:r>
              <a:rPr lang="en-US" dirty="0" smtClean="0"/>
              <a:t>The assumptions behind the Dodson T</a:t>
            </a:r>
            <a:r>
              <a:rPr lang="en-US" baseline="-25000" dirty="0" smtClean="0"/>
              <a:t>C</a:t>
            </a:r>
            <a:r>
              <a:rPr lang="en-US" dirty="0" smtClean="0"/>
              <a:t> formulation</a:t>
            </a:r>
          </a:p>
          <a:p>
            <a:pPr lvl="1"/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Calculate closure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4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0824" y="274638"/>
            <a:ext cx="4625975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Diffusion in Minerals</a:t>
            </a:r>
            <a:endParaRPr lang="en-US" dirty="0"/>
          </a:p>
        </p:txBody>
      </p:sp>
      <p:pic>
        <p:nvPicPr>
          <p:cNvPr id="6" name="Picture 5" descr="Screenshot 2017-10-18 09.4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90500"/>
            <a:ext cx="3327400" cy="666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2500" y="6260584"/>
            <a:ext cx="295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Watson + Baxter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9447" y="6387736"/>
            <a:ext cx="754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smtClean="0"/>
              <a:t>Sbyrnes321:, </a:t>
            </a: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=8995324</a:t>
            </a:r>
          </a:p>
        </p:txBody>
      </p:sp>
      <p:pic>
        <p:nvPicPr>
          <p:cNvPr id="4" name="Picture 3" descr="DiffusionMicroMacr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2" y="1089742"/>
            <a:ext cx="4731829" cy="3943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0930" y="1276519"/>
            <a:ext cx="400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Low concentrations: random walk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90930" y="3886436"/>
            <a:ext cx="400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 concentrations: smooth and deterministic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630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0-18 09.4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348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32500" y="6334125"/>
            <a:ext cx="295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Watson + Baxter 2010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74" y="274638"/>
            <a:ext cx="280716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Diffusion in Rocks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4848" y="2355334"/>
            <a:ext cx="242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Not volume diffusion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2375" y="4540250"/>
            <a:ext cx="2661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Could be barriers or pathways</a:t>
            </a:r>
            <a:endParaRPr lang="en-US" sz="2800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7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 Temperature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508125" y="1417638"/>
            <a:ext cx="31750" cy="502761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11500" y="1730375"/>
            <a:ext cx="2667000" cy="134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4650" y="4460875"/>
            <a:ext cx="2667000" cy="134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440" y="4654550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4089400" y="511621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90" y="4654550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2480" y="328483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0460" y="328483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36610" y="173037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5921375" y="173037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1539875" y="3746500"/>
            <a:ext cx="5651500" cy="174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97605" y="3545959"/>
            <a:ext cx="2295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Closure region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2192040"/>
            <a:ext cx="84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8264" y="468630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736879" y="3484889"/>
            <a:ext cx="2102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Temperature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endCxn id="15" idx="1"/>
          </p:cNvCxnSpPr>
          <p:nvPr/>
        </p:nvCxnSpPr>
        <p:spPr>
          <a:xfrm flipV="1">
            <a:off x="5100460" y="1961208"/>
            <a:ext cx="820915" cy="23083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 flipH="1">
            <a:off x="3111500" y="2810710"/>
            <a:ext cx="835025" cy="47412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2860" y="2830676"/>
            <a:ext cx="328790" cy="45415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772480" y="1961208"/>
            <a:ext cx="990250" cy="23083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80250" y="2032000"/>
            <a:ext cx="160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Daughter product escapes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080250" y="4234160"/>
            <a:ext cx="1873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Daughter product is retained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76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20 10.18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0" y="61476"/>
            <a:ext cx="9144000" cy="620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500" y="6508750"/>
            <a:ext cx="692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98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Fick’s 2</a:t>
            </a:r>
            <a:r>
              <a:rPr lang="en-US" baseline="30000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nd</a:t>
            </a:r>
            <a:r>
              <a:rPr lang="en-US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 law of diffusion</a:t>
            </a:r>
            <a:endParaRPr lang="en-US" dirty="0">
              <a:latin typeface="Arial" pitchFamily="84" charset="0"/>
              <a:ea typeface="Osaka" pitchFamily="84" charset="-128"/>
              <a:cs typeface="Osaka" pitchFamily="84" charset="-128"/>
            </a:endParaRPr>
          </a:p>
        </p:txBody>
      </p:sp>
      <p:pic>
        <p:nvPicPr>
          <p:cNvPr id="19460" name="Picture 7" descr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12" y="1417638"/>
            <a:ext cx="4310487" cy="1555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625" y="4286250"/>
            <a:ext cx="69612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C= concentration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D = diffusion coefficient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∇</a:t>
            </a:r>
            <a:r>
              <a:rPr lang="en-US" sz="2800" baseline="30000" dirty="0" smtClean="0">
                <a:solidFill>
                  <a:schemeClr val="accent1"/>
                </a:solidFill>
              </a:rPr>
              <a:t>2</a:t>
            </a:r>
            <a:r>
              <a:rPr lang="en-US" sz="2800" dirty="0" smtClean="0">
                <a:solidFill>
                  <a:schemeClr val="accent1"/>
                </a:solidFill>
              </a:rPr>
              <a:t> = (</a:t>
            </a:r>
            <a:r>
              <a:rPr lang="en-US" sz="2800" dirty="0" err="1" smtClean="0">
                <a:solidFill>
                  <a:schemeClr val="accent1"/>
                </a:solidFill>
              </a:rPr>
              <a:t>x,y,z</a:t>
            </a:r>
            <a:r>
              <a:rPr lang="en-US" sz="2800" dirty="0" smtClean="0">
                <a:solidFill>
                  <a:schemeClr val="accent1"/>
                </a:solidFill>
              </a:rPr>
              <a:t> directions)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+mj-lt"/>
                <a:cs typeface="Symbol" charset="2"/>
              </a:rPr>
              <a:t>S = source term (</a:t>
            </a:r>
            <a:r>
              <a:rPr lang="en-US" sz="2800" dirty="0" err="1" smtClean="0">
                <a:solidFill>
                  <a:schemeClr val="accent1"/>
                </a:solidFill>
                <a:latin typeface="+mj-lt"/>
                <a:cs typeface="Symbol" charset="2"/>
              </a:rPr>
              <a:t>Ar</a:t>
            </a:r>
            <a:r>
              <a:rPr lang="en-US" sz="2800" dirty="0" smtClean="0">
                <a:solidFill>
                  <a:schemeClr val="accent1"/>
                </a:solidFill>
                <a:latin typeface="+mj-lt"/>
                <a:cs typeface="Symbol" charset="2"/>
              </a:rPr>
              <a:t> is being created over time)</a:t>
            </a:r>
            <a:endParaRPr lang="en-US" sz="2800" dirty="0">
              <a:solidFill>
                <a:schemeClr val="accent1"/>
              </a:solidFill>
              <a:latin typeface="+mj-lt"/>
              <a:cs typeface="Symbol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675" y="3190875"/>
            <a:ext cx="8112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This equation describes the concentration (of argon) in 3 dimensions as a function of space and time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7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1285</Words>
  <Application>Microsoft Macintosh PowerPoint</Application>
  <PresentationFormat>On-screen Show (4:3)</PresentationFormat>
  <Paragraphs>194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40Ar/39Ar Thermochronology: Diffusion and Dodson</vt:lpstr>
      <vt:lpstr>Learning Outcomes</vt:lpstr>
      <vt:lpstr>Diffusion</vt:lpstr>
      <vt:lpstr>Diffusion in Minerals</vt:lpstr>
      <vt:lpstr>PowerPoint Presentation</vt:lpstr>
      <vt:lpstr>Diffusion in Rocks</vt:lpstr>
      <vt:lpstr>Closure Temperature</vt:lpstr>
      <vt:lpstr>PowerPoint Presentation</vt:lpstr>
      <vt:lpstr>Fick’s 2nd law of diffusion</vt:lpstr>
      <vt:lpstr>Linking age to T: Dodson 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minerals have different lattice properties</vt:lpstr>
      <vt:lpstr>Create a Tc Spreadsheet for muscovite</vt:lpstr>
      <vt:lpstr>Now calculate and plot a graph of:</vt:lpstr>
      <vt:lpstr>Well done!</vt:lpstr>
      <vt:lpstr>PowerPoint Presentation</vt:lpstr>
      <vt:lpstr>What approximations are involved in using TC to link age to temperature?</vt:lpstr>
      <vt:lpstr>Linking 40Ar/39Ar ages to temperature:   assumptions</vt:lpstr>
      <vt:lpstr>Linking 40Ar/39Ar ages to temperature:   assumptions</vt:lpstr>
      <vt:lpstr>Linking 40Ar/39Ar ages to temperature:   assumptions</vt:lpstr>
      <vt:lpstr>Linking 40Ar/39Ar ages to temperature:   assumptions</vt:lpstr>
      <vt:lpstr>PowerPoint Presentation</vt:lpstr>
      <vt:lpstr>Conditions for the Dodson solution</vt:lpstr>
      <vt:lpstr>Conditions for the Dodson solution</vt:lpstr>
      <vt:lpstr>Linking 40Ar/39Ar ages to temperature:   assumptions</vt:lpstr>
      <vt:lpstr>Learning Outcomes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Ar/Ar Thermochronology</dc:title>
  <dc:creator>Clare Warren</dc:creator>
  <cp:lastModifiedBy>Clare Warren</cp:lastModifiedBy>
  <cp:revision>21</cp:revision>
  <dcterms:created xsi:type="dcterms:W3CDTF">2017-10-18T08:45:01Z</dcterms:created>
  <dcterms:modified xsi:type="dcterms:W3CDTF">2017-10-25T08:05:21Z</dcterms:modified>
</cp:coreProperties>
</file>